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8" r:id="rId1"/>
  </p:sldMasterIdLst>
  <p:notesMasterIdLst>
    <p:notesMasterId r:id="rId24"/>
  </p:notesMasterIdLst>
  <p:sldIdLst>
    <p:sldId id="257" r:id="rId2"/>
    <p:sldId id="258" r:id="rId3"/>
    <p:sldId id="283" r:id="rId4"/>
    <p:sldId id="284" r:id="rId5"/>
    <p:sldId id="270" r:id="rId6"/>
    <p:sldId id="271" r:id="rId7"/>
    <p:sldId id="287" r:id="rId8"/>
    <p:sldId id="288" r:id="rId9"/>
    <p:sldId id="285" r:id="rId10"/>
    <p:sldId id="286" r:id="rId11"/>
    <p:sldId id="272" r:id="rId12"/>
    <p:sldId id="281" r:id="rId13"/>
    <p:sldId id="282" r:id="rId14"/>
    <p:sldId id="289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FF9B6E8-E3FD-46ED-A707-6E167AAB6202}">
          <p14:sldIdLst>
            <p14:sldId id="257"/>
            <p14:sldId id="258"/>
            <p14:sldId id="283"/>
            <p14:sldId id="284"/>
            <p14:sldId id="270"/>
            <p14:sldId id="271"/>
            <p14:sldId id="287"/>
            <p14:sldId id="288"/>
            <p14:sldId id="285"/>
            <p14:sldId id="286"/>
            <p14:sldId id="272"/>
            <p14:sldId id="281"/>
            <p14:sldId id="282"/>
            <p14:sldId id="289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9AD6C-B12A-4331-8A17-C09A00A4B626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93B8A-4D23-47E9-8862-6191A756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2159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b9c48c0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b9c48c0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8557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93B8A-4D23-47E9-8862-6191A7563E1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68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93B8A-4D23-47E9-8862-6191A7563E1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3739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6D2F6-A322-0891-EAA1-28DE3A682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1F94B2-2CC6-76DB-FA05-63928D37DC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E0654C-1122-3153-C556-A4006C755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25BD-F723-49F7-A7C2-9575CF8F6364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BAD18-ADD4-A393-AFBC-FAD4ADB9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FB592-FD8B-69C2-9883-850F937E3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B6BF3-9B0A-4579-89EC-312D2AC81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052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56E16-8EA9-CB47-C955-A6A8B2D48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B9A7EB-0D40-F120-9843-B7CB4C6EF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CEAC7-4CDF-3220-113A-2CA70C5B7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25BD-F723-49F7-A7C2-9575CF8F6364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646E0-C27F-9A30-8D34-4149A1EAF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00D4E-4DC4-8E93-3D39-8186EB2E8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B6BF3-9B0A-4579-89EC-312D2AC81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945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0A0452-27FD-04E9-C491-CBE55DAE2A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EB88EF-B15F-9EF8-C72B-E775B09E2D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0A0C4-6082-2D2B-6A1A-4BA4961FF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25BD-F723-49F7-A7C2-9575CF8F6364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E2668-2002-E838-EE93-6C8F3E71C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192E2-7C97-18EA-113A-AD2ED9E4C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B6BF3-9B0A-4579-89EC-312D2AC81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212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83E70-AD2C-D461-6FF0-494DEAE4C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2927D-9022-4060-2828-AF8A7CEFB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76B3D-9A25-1347-2641-7AD357667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25BD-F723-49F7-A7C2-9575CF8F6364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6D3D6-5A7A-175F-F73D-455F3C5EA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986BD-BEFB-A54E-48CC-A6F54A6C2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B6BF3-9B0A-4579-89EC-312D2AC81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471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41FDC-E8A0-299D-721D-A9D68F448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A11A3-2386-3A02-F68F-0578E1AD5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F99A5-2D97-A089-EE7C-D09E0F2A9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25BD-F723-49F7-A7C2-9575CF8F6364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D83B1-EDC5-1766-530C-7501BC001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E81D38-1E8C-EAC1-A37F-E75C9A4DE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B6BF3-9B0A-4579-89EC-312D2AC81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449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3A02A-B86C-9F59-997F-533DBBBF4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FC2E1-F266-AC5A-26FE-6C3F2DBEC2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B0115-A0C3-8AE7-3E84-76A1C4DF7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3EDBDA-5784-622F-0BC6-36E375B63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25BD-F723-49F7-A7C2-9575CF8F6364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933584-8443-DEFE-D12A-4F0779F15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0B78CC-0D07-FBFF-2461-F408B5AC9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B6BF3-9B0A-4579-89EC-312D2AC81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409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CCDC0-7675-3B53-87CA-1AB373F48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4B585-9A39-706D-BCB2-CF36D4412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CAD3E7-4D55-C07D-AECD-A5CB2A95B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6D46AD-4406-F2F1-88B3-F97FECF21F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91A552-D7B9-6CA2-350D-118A50310B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ECC496-E643-8098-1169-7270165DE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25BD-F723-49F7-A7C2-9575CF8F6364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309539-E0E9-8F73-0BE0-E8020A3D4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8A8AD7-0904-5EA7-FE12-353996B9E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B6BF3-9B0A-4579-89EC-312D2AC81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698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CD291-A4F5-4220-2A89-D8018C35F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871764-9F78-FAD6-00B0-7180B6C15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25BD-F723-49F7-A7C2-9575CF8F6364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D0DA7D-2F40-8356-FC13-F754AC83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C0B07A-A965-8058-CABE-C7E223F85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B6BF3-9B0A-4579-89EC-312D2AC81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8358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DB1E12-E89A-CF5B-50D8-DC3F126ED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25BD-F723-49F7-A7C2-9575CF8F6364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5E9C1D-6D7F-613A-7157-B171EBED2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A095B-000E-7B1D-21BC-E3902FE70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B6BF3-9B0A-4579-89EC-312D2AC81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3050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4A3A9-1126-AEF1-A83E-7EFA7D086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EF3B4-4616-084E-9FE9-65E03DAC5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6BBDB8-A9D7-84ED-FA88-289C12634E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DAE156-3FEA-009A-992F-1BA163B93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25BD-F723-49F7-A7C2-9575CF8F6364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CE62E0-7451-5D59-1471-D3057EA0F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D12253-3873-EB6A-8DD8-21DB86EED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B6BF3-9B0A-4579-89EC-312D2AC81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546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5C32-F686-E0DD-4B64-716CA5AA1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CB3AE8-D899-AF2D-8C77-7B4A457CD5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11A489-D8E1-BB08-3DAD-50F811FA66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1A237-9F77-6D96-02CE-7B01F1863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25BD-F723-49F7-A7C2-9575CF8F6364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EB110F-9D82-A103-B53D-668598B5B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086B1A-862A-E785-E7CC-7887AAC21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B6BF3-9B0A-4579-89EC-312D2AC81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415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B8EB6F-2414-3D20-1F18-44A05315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0488D8-6DA2-4A5B-9E6B-3A35ED72D8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64C7A-589C-A034-3EBF-141B8BB2D6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825BD-F723-49F7-A7C2-9575CF8F6364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D0D12-B9C1-1B4A-D776-362E40957E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16E60-4300-646B-BB4F-569827816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B6BF3-9B0A-4579-89EC-312D2AC81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960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t="17228" b="8027"/>
          <a:stretch/>
        </p:blipFill>
        <p:spPr>
          <a:xfrm>
            <a:off x="-49133" y="633"/>
            <a:ext cx="1223406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/>
          <p:nvPr/>
        </p:nvSpPr>
        <p:spPr>
          <a:xfrm>
            <a:off x="-42068" y="4666200"/>
            <a:ext cx="12234069" cy="2192000"/>
          </a:xfrm>
          <a:prstGeom prst="rect">
            <a:avLst/>
          </a:prstGeom>
          <a:solidFill>
            <a:srgbClr val="184482">
              <a:alpha val="69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-63263" y="4533341"/>
            <a:ext cx="10492000" cy="188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 algn="l">
              <a:spcBef>
                <a:spcPts val="0"/>
              </a:spcBef>
            </a:pPr>
            <a:r>
              <a:rPr lang="en" sz="8000" b="1" dirty="0">
                <a:solidFill>
                  <a:schemeClr val="lt1"/>
                </a:solidFill>
                <a:latin typeface="Bahnschrift" panose="020B0502040204020203" pitchFamily="34" charset="0"/>
                <a:ea typeface="Roboto"/>
                <a:cs typeface="Roboto"/>
                <a:sym typeface="Roboto"/>
              </a:rPr>
              <a:t>CIS Tech Update</a:t>
            </a:r>
            <a:endParaRPr sz="2400" b="1" dirty="0">
              <a:solidFill>
                <a:schemeClr val="lt1"/>
              </a:solidFill>
              <a:latin typeface="Bahnschrift" panose="020B0502040204020203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sldNum" sz="quarter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/>
              <a:t>1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-42067" y="4666200"/>
            <a:ext cx="7652400" cy="6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 dirty="0">
                <a:solidFill>
                  <a:schemeClr val="lt1"/>
                </a:solidFill>
                <a:latin typeface="Bahnschrift" panose="020B0502040204020203" pitchFamily="34" charset="0"/>
                <a:ea typeface="Roboto"/>
                <a:cs typeface="Roboto"/>
                <a:sym typeface="Roboto"/>
              </a:rPr>
              <a:t>Chicago Meeting, August 15</a:t>
            </a:r>
            <a:r>
              <a:rPr lang="en" sz="2400" b="1" baseline="30000" dirty="0">
                <a:solidFill>
                  <a:schemeClr val="lt1"/>
                </a:solidFill>
                <a:latin typeface="Bahnschrift" panose="020B0502040204020203" pitchFamily="34" charset="0"/>
                <a:ea typeface="Roboto"/>
                <a:cs typeface="Roboto"/>
                <a:sym typeface="Roboto"/>
              </a:rPr>
              <a:t>th</a:t>
            </a:r>
            <a:r>
              <a:rPr lang="en" sz="2400" b="1" dirty="0">
                <a:solidFill>
                  <a:schemeClr val="lt1"/>
                </a:solidFill>
                <a:latin typeface="Bahnschrift" panose="020B0502040204020203" pitchFamily="34" charset="0"/>
                <a:ea typeface="Roboto"/>
                <a:cs typeface="Roboto"/>
                <a:sym typeface="Roboto"/>
              </a:rPr>
              <a:t>, 2022</a:t>
            </a:r>
            <a:endParaRPr sz="2400" b="1" dirty="0">
              <a:solidFill>
                <a:schemeClr val="lt1"/>
              </a:solidFill>
              <a:latin typeface="Bahnschrift" panose="020B0502040204020203" pitchFamily="34" charset="0"/>
              <a:ea typeface="Roboto"/>
              <a:cs typeface="Roboto"/>
              <a:sym typeface="Roboto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63901" y="5137185"/>
            <a:ext cx="1249967" cy="1249967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-56198" y="6075091"/>
            <a:ext cx="119488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2400" dirty="0">
                <a:solidFill>
                  <a:schemeClr val="lt1"/>
                </a:solidFill>
                <a:latin typeface="Bahnschrift" panose="020B0502040204020203" pitchFamily="34" charset="0"/>
                <a:ea typeface="Roboto"/>
                <a:cs typeface="Roboto"/>
                <a:sym typeface="Roboto"/>
              </a:rPr>
              <a:t>Peter </a:t>
            </a:r>
            <a:r>
              <a:rPr lang="en-US" sz="2400" dirty="0" err="1">
                <a:solidFill>
                  <a:schemeClr val="lt1"/>
                </a:solidFill>
                <a:latin typeface="Bahnschrift" panose="020B0502040204020203" pitchFamily="34" charset="0"/>
                <a:ea typeface="Roboto"/>
                <a:cs typeface="Roboto"/>
                <a:sym typeface="Roboto"/>
              </a:rPr>
              <a:t>Camporeale</a:t>
            </a:r>
            <a:r>
              <a:rPr lang="en-US" sz="2400" dirty="0">
                <a:solidFill>
                  <a:schemeClr val="lt1"/>
                </a:solidFill>
                <a:latin typeface="Bahnschrift" panose="020B0502040204020203" pitchFamily="34" charset="0"/>
                <a:ea typeface="Roboto"/>
                <a:cs typeface="Roboto"/>
                <a:sym typeface="Roboto"/>
              </a:rPr>
              <a:t> </a:t>
            </a:r>
            <a:r>
              <a:rPr lang="en" sz="2400" dirty="0">
                <a:solidFill>
                  <a:schemeClr val="lt1"/>
                </a:solidFill>
                <a:latin typeface="Bahnschrift" panose="020B0502040204020203" pitchFamily="34" charset="0"/>
                <a:ea typeface="Roboto"/>
                <a:cs typeface="Roboto"/>
                <a:sym typeface="Roboto"/>
              </a:rPr>
              <a:t>and Jacky Li</a:t>
            </a:r>
            <a:endParaRPr sz="2400" dirty="0">
              <a:solidFill>
                <a:schemeClr val="lt1"/>
              </a:solidFill>
              <a:latin typeface="Bahnschrift" panose="020B0502040204020203" pitchFamily="34" charset="0"/>
              <a:ea typeface="Roboto"/>
              <a:cs typeface="Roboto"/>
              <a:sym typeface="Roboto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74830" y="4886649"/>
            <a:ext cx="1379700" cy="1751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0007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8156FBE-6CD8-B2C3-4C30-27FFBB9D076C}"/>
              </a:ext>
            </a:extLst>
          </p:cNvPr>
          <p:cNvSpPr txBox="1"/>
          <p:nvPr/>
        </p:nvSpPr>
        <p:spPr>
          <a:xfrm>
            <a:off x="0" y="0"/>
            <a:ext cx="12192000" cy="193899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Bahnschrift" panose="020B0502040204020203" pitchFamily="34" charset="0"/>
              </a:rPr>
              <a:t>1.d. Performance: TUCS Quality Flags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71DC429-9C09-212B-A90B-D31539BC8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06" y="2379729"/>
            <a:ext cx="6450106" cy="387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6DD850E-7F09-D4C7-89B6-38C09A3F0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893" y="2379729"/>
            <a:ext cx="6450107" cy="387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3E1F15-BBE7-99AC-E718-4194BDBAEF58}"/>
              </a:ext>
            </a:extLst>
          </p:cNvPr>
          <p:cNvSpPr txBox="1"/>
          <p:nvPr/>
        </p:nvSpPr>
        <p:spPr>
          <a:xfrm>
            <a:off x="1050758" y="6143321"/>
            <a:ext cx="3994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TUCS Quality Flags, June 23 – July 14 (163 channels)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F00F26-6497-08E3-C959-45EB5052C1D7}"/>
              </a:ext>
            </a:extLst>
          </p:cNvPr>
          <p:cNvSpPr txBox="1"/>
          <p:nvPr/>
        </p:nvSpPr>
        <p:spPr>
          <a:xfrm>
            <a:off x="6514344" y="6146996"/>
            <a:ext cx="4153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TUCS Quality Flags, July 15 – August 8 (25 channels)</a:t>
            </a:r>
          </a:p>
        </p:txBody>
      </p:sp>
    </p:spTree>
    <p:extLst>
      <p:ext uri="{BB962C8B-B14F-4D97-AF65-F5344CB8AC3E}">
        <p14:creationId xmlns:p14="http://schemas.microsoft.com/office/powerpoint/2010/main" val="358091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938993"/>
            <a:ext cx="11410122" cy="1490008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Overview:</a:t>
            </a:r>
          </a:p>
          <a:p>
            <a:pPr lvl="1"/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Monitoring the current supplied to 5V motherboards in Tile modules</a:t>
            </a:r>
          </a:p>
          <a:p>
            <a:pPr lvl="1"/>
            <a:r>
              <a:rPr lang="en-US" altLang="zh-CN" sz="2000" dirty="0" smtClean="0">
                <a:latin typeface="Bahnschrift" panose="020B0502040204020203" pitchFamily="34" charset="0"/>
                <a:cs typeface="Times New Roman" panose="02020603050405020304" pitchFamily="18" charset="0"/>
              </a:rPr>
              <a:t>There </a:t>
            </a:r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is an </a:t>
            </a:r>
            <a:r>
              <a:rPr lang="en-US" altLang="zh-CN" sz="2000" dirty="0" smtClean="0">
                <a:latin typeface="Bahnschrift" panose="020B0502040204020203" pitchFamily="34" charset="0"/>
                <a:cs typeface="Times New Roman" panose="02020603050405020304" pitchFamily="18" charset="0"/>
              </a:rPr>
              <a:t>online web to access the </a:t>
            </a:r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database. We want to collect this data to monitor current trips and integrate it with current systems</a:t>
            </a:r>
          </a:p>
          <a:p>
            <a:pPr lvl="1"/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DDV applies “smoothing” to DCS: it only updates if the current change is outside a given interval</a:t>
            </a:r>
          </a:p>
          <a:p>
            <a:endParaRPr lang="en-US" altLang="zh-CN" sz="20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56FBE-6CD8-B2C3-4C30-27FFBB9D076C}"/>
              </a:ext>
            </a:extLst>
          </p:cNvPr>
          <p:cNvSpPr txBox="1"/>
          <p:nvPr/>
        </p:nvSpPr>
        <p:spPr>
          <a:xfrm>
            <a:off x="0" y="0"/>
            <a:ext cx="12192000" cy="193899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Bahnschrift" panose="020B0502040204020203" pitchFamily="34" charset="0"/>
              </a:rPr>
              <a:t>2. LVPS/DCS Monitoring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1E5A39-78C9-3AC6-273E-3BD675288B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6" t="14184" r="2500" b="6525"/>
          <a:stretch/>
        </p:blipFill>
        <p:spPr>
          <a:xfrm>
            <a:off x="805069" y="3502817"/>
            <a:ext cx="7214543" cy="33551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1EDD80-0ACF-0438-9CFB-E6B6C646BDA2}"/>
              </a:ext>
            </a:extLst>
          </p:cNvPr>
          <p:cNvSpPr txBox="1"/>
          <p:nvPr/>
        </p:nvSpPr>
        <p:spPr>
          <a:xfrm>
            <a:off x="8249055" y="4348264"/>
            <a:ext cx="1799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Online DDV data/plotting </a:t>
            </a:r>
          </a:p>
        </p:txBody>
      </p:sp>
    </p:spTree>
    <p:extLst>
      <p:ext uri="{BB962C8B-B14F-4D97-AF65-F5344CB8AC3E}">
        <p14:creationId xmlns:p14="http://schemas.microsoft.com/office/powerpoint/2010/main" val="2980743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03516" y="2322936"/>
            <a:ext cx="6784968" cy="3261857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US" altLang="zh-CN" sz="80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  <a:p>
            <a:r>
              <a:rPr lang="en-US" altLang="zh-CN" sz="8000" dirty="0">
                <a:latin typeface="Bahnschrift" panose="020B0502040204020203" pitchFamily="34" charset="0"/>
                <a:cs typeface="Times New Roman" panose="02020603050405020304" pitchFamily="18" charset="0"/>
              </a:rPr>
              <a:t>Done:</a:t>
            </a:r>
          </a:p>
          <a:p>
            <a:pPr lvl="1"/>
            <a:r>
              <a:rPr lang="en-US" altLang="zh-CN" sz="8000" dirty="0">
                <a:latin typeface="Bahnschrift" panose="020B0502040204020203" pitchFamily="34" charset="0"/>
                <a:cs typeface="Times New Roman" panose="02020603050405020304" pitchFamily="18" charset="0"/>
              </a:rPr>
              <a:t>Connected with Felipe Martins</a:t>
            </a:r>
          </a:p>
          <a:p>
            <a:pPr lvl="1"/>
            <a:r>
              <a:rPr lang="en-US" altLang="zh-CN" sz="8000" dirty="0">
                <a:latin typeface="Bahnschrift" panose="020B0502040204020203" pitchFamily="34" charset="0"/>
                <a:cs typeface="Times New Roman" panose="02020603050405020304" pitchFamily="18" charset="0"/>
              </a:rPr>
              <a:t>Generated code for accessing/checking DCS values</a:t>
            </a:r>
          </a:p>
          <a:p>
            <a:pPr lvl="1"/>
            <a:r>
              <a:rPr lang="en-US" altLang="zh-CN" sz="8000" dirty="0">
                <a:latin typeface="Bahnschrift" panose="020B0502040204020203" pitchFamily="34" charset="0"/>
                <a:cs typeface="Times New Roman" panose="02020603050405020304" pitchFamily="18" charset="0"/>
              </a:rPr>
              <a:t>Became familiar with some legacy code </a:t>
            </a:r>
          </a:p>
          <a:p>
            <a:pPr lvl="1"/>
            <a:r>
              <a:rPr lang="en-US" altLang="zh-CN" sz="8000" dirty="0">
                <a:latin typeface="Bahnschrift" panose="020B0502040204020203" pitchFamily="34" charset="0"/>
                <a:cs typeface="Times New Roman" panose="02020603050405020304" pitchFamily="18" charset="0"/>
              </a:rPr>
              <a:t>Added new functionalities: time-averaging of current</a:t>
            </a:r>
          </a:p>
          <a:p>
            <a:endParaRPr lang="en-US" altLang="zh-CN" sz="80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  <a:p>
            <a:r>
              <a:rPr lang="en-US" altLang="zh-CN" sz="8000" dirty="0">
                <a:latin typeface="Bahnschrift" panose="020B0502040204020203" pitchFamily="34" charset="0"/>
                <a:cs typeface="Times New Roman" panose="02020603050405020304" pitchFamily="18" charset="0"/>
              </a:rPr>
              <a:t>To do:</a:t>
            </a:r>
          </a:p>
          <a:p>
            <a:pPr lvl="1"/>
            <a:r>
              <a:rPr lang="en-US" altLang="zh-CN" sz="8000" dirty="0">
                <a:latin typeface="Bahnschrift" panose="020B0502040204020203" pitchFamily="34" charset="0"/>
                <a:cs typeface="Times New Roman" panose="02020603050405020304" pitchFamily="18" charset="0"/>
              </a:rPr>
              <a:t>Integrate the code into TIO (online monitoring system)</a:t>
            </a:r>
          </a:p>
          <a:p>
            <a:pPr lvl="1"/>
            <a:r>
              <a:rPr lang="en-US" altLang="zh-CN" sz="8000" dirty="0">
                <a:latin typeface="Bahnschrift" panose="020B0502040204020203" pitchFamily="34" charset="0"/>
                <a:cs typeface="Times New Roman" panose="02020603050405020304" pitchFamily="18" charset="0"/>
              </a:rPr>
              <a:t>Connect with Sergei </a:t>
            </a:r>
            <a:r>
              <a:rPr lang="en-US" altLang="zh-CN" sz="8000" dirty="0" err="1">
                <a:latin typeface="Bahnschrift" panose="020B0502040204020203" pitchFamily="34" charset="0"/>
                <a:cs typeface="Times New Roman" panose="02020603050405020304" pitchFamily="18" charset="0"/>
              </a:rPr>
              <a:t>Chekalev</a:t>
            </a:r>
            <a:r>
              <a:rPr lang="en-US" altLang="zh-CN" sz="8000" dirty="0">
                <a:latin typeface="Bahnschrift" panose="020B0502040204020203" pitchFamily="34" charset="0"/>
                <a:cs typeface="Times New Roman" panose="02020603050405020304" pitchFamily="18" charset="0"/>
              </a:rPr>
              <a:t> </a:t>
            </a:r>
          </a:p>
          <a:p>
            <a:endParaRPr lang="en-US" altLang="zh-CN" sz="20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56FBE-6CD8-B2C3-4C30-27FFBB9D076C}"/>
              </a:ext>
            </a:extLst>
          </p:cNvPr>
          <p:cNvSpPr txBox="1"/>
          <p:nvPr/>
        </p:nvSpPr>
        <p:spPr>
          <a:xfrm>
            <a:off x="0" y="0"/>
            <a:ext cx="12192000" cy="193899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Bahnschrift" panose="020B0502040204020203" pitchFamily="34" charset="0"/>
              </a:rPr>
              <a:t>2. LVPS/DCS Monitoring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49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83172" y="2757942"/>
            <a:ext cx="6784968" cy="326185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80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0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56FBE-6CD8-B2C3-4C30-27FFBB9D076C}"/>
              </a:ext>
            </a:extLst>
          </p:cNvPr>
          <p:cNvSpPr txBox="1"/>
          <p:nvPr/>
        </p:nvSpPr>
        <p:spPr>
          <a:xfrm>
            <a:off x="0" y="-48638"/>
            <a:ext cx="12192000" cy="193899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Bahnschrift" panose="020B0502040204020203" pitchFamily="34" charset="0"/>
              </a:rPr>
              <a:t>3. L1 Calo Trigger System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F0AFBA-8EA1-BCFE-B656-ECDB73605E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05" t="22837" r="44349" b="32340"/>
          <a:stretch/>
        </p:blipFill>
        <p:spPr>
          <a:xfrm>
            <a:off x="6913552" y="2089822"/>
            <a:ext cx="5007620" cy="30171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3FE831-67DE-FC6D-6192-6A7EAE320CB9}"/>
                  </a:ext>
                </a:extLst>
              </p:cNvPr>
              <p:cNvSpPr txBox="1"/>
              <p:nvPr/>
            </p:nvSpPr>
            <p:spPr>
              <a:xfrm>
                <a:off x="1387288" y="2089822"/>
                <a:ext cx="4708712" cy="3785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Bahnschrift" panose="020B0502040204020203" pitchFamily="34" charset="0"/>
                    <a:cs typeface="Times New Roman" panose="02020603050405020304" pitchFamily="18" charset="0"/>
                  </a:rPr>
                  <a:t>Connected with Danijela Bogavac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Bahnschrift" panose="020B0502040204020203" pitchFamily="34" charset="0"/>
                    <a:cs typeface="Times New Roman" panose="02020603050405020304" pitchFamily="18" charset="0"/>
                  </a:rPr>
                  <a:t>Overview of system: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Bahnschrift" panose="020B0502040204020203" pitchFamily="34" charset="0"/>
                    <a:cs typeface="Times New Roman" panose="02020603050405020304" pitchFamily="18" charset="0"/>
                  </a:rPr>
                  <a:t>Towers are collections of PMTs and front-end electronics that sum events covering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𝜂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𝜑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=0.1×0.1</m:t>
                    </m:r>
                  </m:oMath>
                </a14:m>
                <a:r>
                  <a:rPr lang="en-US" altLang="zh-CN" sz="2000" dirty="0">
                    <a:latin typeface="Bahnschrift" panose="020B0502040204020203" pitchFamily="34" charset="0"/>
                    <a:cs typeface="Times New Roman" panose="02020603050405020304" pitchFamily="18" charset="0"/>
                  </a:rPr>
                  <a:t> to produce trigger signals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Bahnschrift" panose="020B0502040204020203" pitchFamily="34" charset="0"/>
                    <a:cs typeface="Times New Roman" panose="02020603050405020304" pitchFamily="18" charset="0"/>
                  </a:rPr>
                  <a:t>Goals: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Bahnschrift" panose="020B0502040204020203" pitchFamily="34" charset="0"/>
                    <a:cs typeface="Times New Roman" panose="02020603050405020304" pitchFamily="18" charset="0"/>
                  </a:rPr>
                  <a:t>Monitoring of trigger rates in the L1 Calo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Bahnschrift" panose="020B0502040204020203" pitchFamily="34" charset="0"/>
                    <a:cs typeface="Times New Roman" panose="02020603050405020304" pitchFamily="18" charset="0"/>
                  </a:rPr>
                  <a:t>Integrate with Data Quality Monitoring Display (DQMD) in ACR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Bahnschrift" panose="020B0502040204020203" pitchFamily="34" charset="0"/>
                    <a:cs typeface="Times New Roman" panose="02020603050405020304" pitchFamily="18" charset="0"/>
                  </a:rPr>
                  <a:t>Analyze PMT scans to identify low trigger rates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3FE831-67DE-FC6D-6192-6A7EAE320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288" y="2089822"/>
                <a:ext cx="4708712" cy="3785652"/>
              </a:xfrm>
              <a:prstGeom prst="rect">
                <a:avLst/>
              </a:prstGeom>
              <a:blipFill>
                <a:blip r:embed="rId3"/>
                <a:stretch>
                  <a:fillRect l="-1166" t="-966" b="-1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2B492B3-84E4-7118-FA73-C55DDDEC110B}"/>
              </a:ext>
            </a:extLst>
          </p:cNvPr>
          <p:cNvSpPr txBox="1"/>
          <p:nvPr/>
        </p:nvSpPr>
        <p:spPr>
          <a:xfrm>
            <a:off x="8093413" y="5369668"/>
            <a:ext cx="334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Schematic of L1 calo tower</a:t>
            </a:r>
          </a:p>
        </p:txBody>
      </p:sp>
    </p:spTree>
    <p:extLst>
      <p:ext uri="{BB962C8B-B14F-4D97-AF65-F5344CB8AC3E}">
        <p14:creationId xmlns:p14="http://schemas.microsoft.com/office/powerpoint/2010/main" val="410615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83172" y="2757942"/>
            <a:ext cx="6784968" cy="326185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80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0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56FBE-6CD8-B2C3-4C30-27FFBB9D076C}"/>
              </a:ext>
            </a:extLst>
          </p:cNvPr>
          <p:cNvSpPr txBox="1"/>
          <p:nvPr/>
        </p:nvSpPr>
        <p:spPr>
          <a:xfrm>
            <a:off x="0" y="-48638"/>
            <a:ext cx="12192000" cy="193899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Bahnschrift" panose="020B0502040204020203" pitchFamily="34" charset="0"/>
              </a:rPr>
              <a:t>3. L1 Calo Trigger System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B492B3-84E4-7118-FA73-C55DDDEC110B}"/>
              </a:ext>
            </a:extLst>
          </p:cNvPr>
          <p:cNvSpPr txBox="1"/>
          <p:nvPr/>
        </p:nvSpPr>
        <p:spPr>
          <a:xfrm>
            <a:off x="2529488" y="3465540"/>
            <a:ext cx="33463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Online Histogram Presenter (OHP) Trigger Monitor (current organization)</a:t>
            </a:r>
          </a:p>
        </p:txBody>
      </p:sp>
      <p:pic>
        <p:nvPicPr>
          <p:cNvPr id="2" name="Picture 1" descr="A picture containing text, indoor, monitor, wall&#10;&#10;Description automatically generated">
            <a:extLst>
              <a:ext uri="{FF2B5EF4-FFF2-40B4-BE49-F238E27FC236}">
                <a16:creationId xmlns:a16="http://schemas.microsoft.com/office/drawing/2014/main" id="{1CF5C356-FA55-44D7-336A-A2A7D7F799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8" t="16317" r="50000" b="20000"/>
          <a:stretch/>
        </p:blipFill>
        <p:spPr>
          <a:xfrm>
            <a:off x="6569490" y="2085435"/>
            <a:ext cx="3797299" cy="425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007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7283" y="1263157"/>
            <a:ext cx="5758201" cy="1966424"/>
          </a:xfrm>
        </p:spPr>
        <p:txBody>
          <a:bodyPr>
            <a:normAutofit fontScale="25000" lnSpcReduction="20000"/>
          </a:bodyPr>
          <a:lstStyle/>
          <a:p>
            <a:endParaRPr lang="en-US" altLang="zh-CN" sz="20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  <a:p>
            <a:endParaRPr lang="en-US" altLang="zh-CN" sz="45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  <a:p>
            <a:r>
              <a:rPr lang="en-US" altLang="zh-CN" sz="7200" dirty="0">
                <a:latin typeface="Bahnschrift" panose="020B0502040204020203" pitchFamily="34" charset="0"/>
                <a:cs typeface="Times New Roman" panose="02020603050405020304" pitchFamily="18" charset="0"/>
              </a:rPr>
              <a:t>Done:</a:t>
            </a:r>
          </a:p>
          <a:p>
            <a:pPr lvl="1"/>
            <a:r>
              <a:rPr lang="en-US" altLang="zh-CN" sz="7200" dirty="0">
                <a:latin typeface="Bahnschrift" panose="020B0502040204020203" pitchFamily="34" charset="0"/>
                <a:cs typeface="Times New Roman" panose="02020603050405020304" pitchFamily="18" charset="0"/>
              </a:rPr>
              <a:t>Reviewing code/documentation</a:t>
            </a:r>
          </a:p>
          <a:p>
            <a:pPr lvl="1"/>
            <a:r>
              <a:rPr lang="en-US" altLang="zh-CN" sz="7200" dirty="0">
                <a:latin typeface="Bahnschrift" panose="020B0502040204020203" pitchFamily="34" charset="0"/>
                <a:cs typeface="Times New Roman" panose="02020603050405020304" pitchFamily="18" charset="0"/>
              </a:rPr>
              <a:t>Tour of ACR to see these systems in action</a:t>
            </a:r>
          </a:p>
          <a:p>
            <a:r>
              <a:rPr lang="en-US" altLang="zh-CN" sz="7200" dirty="0">
                <a:latin typeface="Bahnschrift" panose="020B0502040204020203" pitchFamily="34" charset="0"/>
                <a:cs typeface="Times New Roman" panose="02020603050405020304" pitchFamily="18" charset="0"/>
              </a:rPr>
              <a:t>To do:</a:t>
            </a:r>
          </a:p>
          <a:p>
            <a:pPr lvl="1"/>
            <a:r>
              <a:rPr lang="en-US" altLang="zh-CN" sz="7200" dirty="0">
                <a:latin typeface="Bahnschrift" panose="020B0502040204020203" pitchFamily="34" charset="0"/>
                <a:cs typeface="Times New Roman" panose="02020603050405020304" pitchFamily="18" charset="0"/>
              </a:rPr>
              <a:t>Meeting with Danijela again next week to commence project </a:t>
            </a:r>
          </a:p>
          <a:p>
            <a:pPr marL="457200" lvl="1" indent="0">
              <a:buNone/>
            </a:pPr>
            <a:endParaRPr lang="en-US" altLang="zh-CN" sz="16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56FBE-6CD8-B2C3-4C30-27FFBB9D076C}"/>
              </a:ext>
            </a:extLst>
          </p:cNvPr>
          <p:cNvSpPr txBox="1"/>
          <p:nvPr/>
        </p:nvSpPr>
        <p:spPr>
          <a:xfrm>
            <a:off x="0" y="0"/>
            <a:ext cx="12192000" cy="166199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Bahnschrift" panose="020B0502040204020203" pitchFamily="34" charset="0"/>
              </a:rPr>
              <a:t>3. L1 Calo Trigger System</a:t>
            </a:r>
            <a:endParaRPr lang="en-US" dirty="0"/>
          </a:p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AD15F8-2EA3-B9FA-D3D0-4C21E2E3F7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40" t="16596" r="21728" b="16737"/>
          <a:stretch/>
        </p:blipFill>
        <p:spPr>
          <a:xfrm>
            <a:off x="6196517" y="1661993"/>
            <a:ext cx="5856051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6B34EF-1418-6AD5-F971-2FA5B6F5C48E}"/>
              </a:ext>
            </a:extLst>
          </p:cNvPr>
          <p:cNvSpPr txBox="1"/>
          <p:nvPr/>
        </p:nvSpPr>
        <p:spPr>
          <a:xfrm>
            <a:off x="6196516" y="6233993"/>
            <a:ext cx="5107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Current L1 Calo Mapping Tool in Online Histogram Presenter (OHP)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9486C9-7BDD-7810-7F2E-A491F01B6D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63" t="37163" r="60903" b="34042"/>
          <a:stretch/>
        </p:blipFill>
        <p:spPr>
          <a:xfrm>
            <a:off x="1050587" y="3262516"/>
            <a:ext cx="4610911" cy="29714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63D633-5C81-9542-DFF0-9976E1B81F09}"/>
              </a:ext>
            </a:extLst>
          </p:cNvPr>
          <p:cNvSpPr txBox="1"/>
          <p:nvPr/>
        </p:nvSpPr>
        <p:spPr>
          <a:xfrm>
            <a:off x="1287294" y="6209108"/>
            <a:ext cx="5107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Current L1 Calo Mapping Tool Data Quality Monitoring Display (DQMD)</a:t>
            </a:r>
          </a:p>
        </p:txBody>
      </p:sp>
    </p:spTree>
    <p:extLst>
      <p:ext uri="{BB962C8B-B14F-4D97-AF65-F5344CB8AC3E}">
        <p14:creationId xmlns:p14="http://schemas.microsoft.com/office/powerpoint/2010/main" val="3944741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83171" y="2757942"/>
            <a:ext cx="8825659" cy="3261857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Dawit explained his code and the goal of the simulations </a:t>
            </a:r>
          </a:p>
          <a:p>
            <a:endParaRPr lang="en-US" altLang="zh-CN" sz="20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Done:</a:t>
            </a:r>
          </a:p>
          <a:p>
            <a:pPr lvl="1"/>
            <a:r>
              <a:rPr lang="en-US" altLang="zh-CN" sz="1600" dirty="0">
                <a:latin typeface="Bahnschrift" panose="020B0502040204020203" pitchFamily="34" charset="0"/>
                <a:cs typeface="Times New Roman" panose="02020603050405020304" pitchFamily="18" charset="0"/>
              </a:rPr>
              <a:t>Recreated </a:t>
            </a:r>
            <a:r>
              <a:rPr lang="en-US" altLang="zh-CN" sz="1600" dirty="0" smtClean="0">
                <a:latin typeface="Bahnschrift" panose="020B0502040204020203" pitchFamily="34" charset="0"/>
                <a:cs typeface="Times New Roman" panose="02020603050405020304" pitchFamily="18" charset="0"/>
              </a:rPr>
              <a:t>test plots</a:t>
            </a:r>
            <a:endParaRPr lang="en-US" altLang="zh-CN" sz="16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To do:</a:t>
            </a:r>
          </a:p>
          <a:p>
            <a:pPr lvl="1"/>
            <a:r>
              <a:rPr lang="en-US" altLang="zh-CN" sz="1600" dirty="0">
                <a:latin typeface="Bahnschrift" panose="020B0502040204020203" pitchFamily="34" charset="0"/>
                <a:cs typeface="Times New Roman" panose="02020603050405020304" pitchFamily="18" charset="0"/>
              </a:rPr>
              <a:t>Connect with FCS group</a:t>
            </a:r>
          </a:p>
          <a:p>
            <a:pPr lvl="1"/>
            <a:r>
              <a:rPr lang="en-US" altLang="zh-CN" sz="1600" dirty="0">
                <a:latin typeface="Bahnschrift" panose="020B0502040204020203" pitchFamily="34" charset="0"/>
                <a:cs typeface="Times New Roman" panose="02020603050405020304" pitchFamily="18" charset="0"/>
              </a:rPr>
              <a:t>None, until further notice.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56FBE-6CD8-B2C3-4C30-27FFBB9D076C}"/>
              </a:ext>
            </a:extLst>
          </p:cNvPr>
          <p:cNvSpPr txBox="1"/>
          <p:nvPr/>
        </p:nvSpPr>
        <p:spPr>
          <a:xfrm>
            <a:off x="0" y="0"/>
            <a:ext cx="12192000" cy="166199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Bahnschrift" panose="020B0502040204020203" pitchFamily="34" charset="0"/>
              </a:rPr>
              <a:t>4. Fast Calo Simulation (FCS)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416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83171" y="2757942"/>
            <a:ext cx="8825659" cy="3261857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Meeting with Irakli Minashvili</a:t>
            </a:r>
          </a:p>
          <a:p>
            <a:endParaRPr lang="en-US" altLang="zh-CN" sz="20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Done:</a:t>
            </a:r>
          </a:p>
          <a:p>
            <a:pPr lvl="1"/>
            <a:r>
              <a:rPr lang="en-US" altLang="zh-CN" sz="1600" dirty="0">
                <a:latin typeface="Bahnschrift" panose="020B0502040204020203" pitchFamily="34" charset="0"/>
                <a:cs typeface="Times New Roman" panose="02020603050405020304" pitchFamily="18" charset="0"/>
              </a:rPr>
              <a:t>Checked the legacy Tile system in Test Beam.</a:t>
            </a:r>
          </a:p>
          <a:p>
            <a:pPr lvl="1"/>
            <a:r>
              <a:rPr lang="en-US" altLang="zh-CN" sz="1600" dirty="0" smtClean="0">
                <a:latin typeface="Bahnschrift" panose="020B0502040204020203" pitchFamily="34" charset="0"/>
                <a:cs typeface="Times New Roman" panose="02020603050405020304" pitchFamily="18" charset="0"/>
              </a:rPr>
              <a:t>Fixed one </a:t>
            </a:r>
            <a:r>
              <a:rPr lang="en-US" altLang="zh-CN" sz="1600" dirty="0" err="1" smtClean="0">
                <a:latin typeface="Bahnschrift" panose="020B0502040204020203" pitchFamily="34" charset="0"/>
                <a:cs typeface="Times New Roman" panose="02020603050405020304" pitchFamily="18" charset="0"/>
              </a:rPr>
              <a:t>Mobidick</a:t>
            </a:r>
            <a:r>
              <a:rPr lang="en-US" altLang="zh-CN" sz="1600" dirty="0" smtClean="0">
                <a:latin typeface="Bahnschrift" panose="020B0502040204020203" pitchFamily="34" charset="0"/>
                <a:cs typeface="Times New Roman" panose="02020603050405020304" pitchFamily="18" charset="0"/>
              </a:rPr>
              <a:t> for its </a:t>
            </a:r>
            <a:r>
              <a:rPr lang="en-US" altLang="zh-CN" sz="1600" dirty="0">
                <a:latin typeface="Bahnschrift" panose="020B0502040204020203" pitchFamily="34" charset="0"/>
                <a:cs typeface="Times New Roman" panose="02020603050405020304" pitchFamily="18" charset="0"/>
              </a:rPr>
              <a:t>HV problem</a:t>
            </a:r>
          </a:p>
          <a:p>
            <a:endParaRPr lang="en-US" altLang="zh-CN" sz="20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To do:</a:t>
            </a:r>
          </a:p>
          <a:p>
            <a:pPr lvl="1"/>
            <a:r>
              <a:rPr lang="en-US" altLang="zh-CN" sz="1600" dirty="0">
                <a:latin typeface="Bahnschrift" panose="020B0502040204020203" pitchFamily="34" charset="0"/>
                <a:cs typeface="Times New Roman" panose="02020603050405020304" pitchFamily="18" charset="0"/>
              </a:rPr>
              <a:t>Shift training before new test beam in November</a:t>
            </a:r>
          </a:p>
          <a:p>
            <a:pPr lvl="1"/>
            <a:r>
              <a:rPr lang="en-US" altLang="zh-CN" sz="1600" dirty="0">
                <a:latin typeface="Bahnschrift" panose="020B0502040204020203" pitchFamily="34" charset="0"/>
                <a:cs typeface="Times New Roman" panose="02020603050405020304" pitchFamily="18" charset="0"/>
              </a:rPr>
              <a:t>None maintenance until further notice (Irakli is taking his vacation)</a:t>
            </a:r>
          </a:p>
          <a:p>
            <a:endParaRPr lang="en-US" altLang="zh-CN" sz="20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56FBE-6CD8-B2C3-4C30-27FFBB9D076C}"/>
              </a:ext>
            </a:extLst>
          </p:cNvPr>
          <p:cNvSpPr txBox="1"/>
          <p:nvPr/>
        </p:nvSpPr>
        <p:spPr>
          <a:xfrm>
            <a:off x="0" y="0"/>
            <a:ext cx="12192000" cy="166199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Bahnschrift" panose="020B0502040204020203" pitchFamily="34" charset="0"/>
              </a:rPr>
              <a:t>5. Test Beam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575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6164" y="1661993"/>
            <a:ext cx="8825659" cy="3261857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Peter’s first shifts were August 2 – August 8</a:t>
            </a:r>
          </a:p>
          <a:p>
            <a:pPr lvl="1"/>
            <a:r>
              <a:rPr lang="en-US" altLang="zh-CN" sz="1600" dirty="0">
                <a:latin typeface="Bahnschrift" panose="020B0502040204020203" pitchFamily="34" charset="0"/>
                <a:cs typeface="Times New Roman" panose="02020603050405020304" pitchFamily="18" charset="0"/>
              </a:rPr>
              <a:t>Monitoring data quality for Tile modules</a:t>
            </a:r>
          </a:p>
          <a:p>
            <a:pPr lvl="1"/>
            <a:r>
              <a:rPr lang="en-US" altLang="zh-CN" sz="1600" dirty="0">
                <a:latin typeface="Bahnschrift" panose="020B0502040204020203" pitchFamily="34" charset="0"/>
                <a:cs typeface="Times New Roman" panose="02020603050405020304" pitchFamily="18" charset="0"/>
              </a:rPr>
              <a:t>Reporting on </a:t>
            </a:r>
            <a:r>
              <a:rPr lang="en-US" altLang="zh-CN" sz="1600" dirty="0" err="1">
                <a:latin typeface="Bahnschrift" panose="020B0502040204020203" pitchFamily="34" charset="0"/>
                <a:cs typeface="Times New Roman" panose="02020603050405020304" pitchFamily="18" charset="0"/>
              </a:rPr>
              <a:t>LAr</a:t>
            </a:r>
            <a:r>
              <a:rPr lang="en-US" altLang="zh-CN" sz="1600" dirty="0">
                <a:latin typeface="Bahnschrift" panose="020B0502040204020203" pitchFamily="34" charset="0"/>
                <a:cs typeface="Times New Roman" panose="02020603050405020304" pitchFamily="18" charset="0"/>
              </a:rPr>
              <a:t> status and major problems </a:t>
            </a:r>
          </a:p>
          <a:p>
            <a:pPr lvl="1"/>
            <a:r>
              <a:rPr lang="en-US" altLang="zh-CN" sz="1600" dirty="0">
                <a:latin typeface="Bahnschrift" panose="020B0502040204020203" pitchFamily="34" charset="0"/>
                <a:cs typeface="Times New Roman" panose="02020603050405020304" pitchFamily="18" charset="0"/>
              </a:rPr>
              <a:t>More shifts in late August and September</a:t>
            </a:r>
          </a:p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Jacky’s shift training is in </a:t>
            </a:r>
            <a:r>
              <a:rPr lang="en-US" altLang="zh-CN" sz="2000" dirty="0" smtClean="0">
                <a:latin typeface="Bahnschrift" panose="020B0502040204020203" pitchFamily="34" charset="0"/>
                <a:cs typeface="Times New Roman" panose="02020603050405020304" pitchFamily="18" charset="0"/>
              </a:rPr>
              <a:t>August 24-25</a:t>
            </a:r>
            <a:endParaRPr lang="en-US" altLang="zh-CN" sz="20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56FBE-6CD8-B2C3-4C30-27FFBB9D076C}"/>
              </a:ext>
            </a:extLst>
          </p:cNvPr>
          <p:cNvSpPr txBox="1"/>
          <p:nvPr/>
        </p:nvSpPr>
        <p:spPr>
          <a:xfrm>
            <a:off x="0" y="0"/>
            <a:ext cx="12192000" cy="166199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 sz="4800" b="1">
                <a:solidFill>
                  <a:schemeClr val="bg1"/>
                </a:solidFill>
                <a:latin typeface="Bahnschrift" panose="020B0502040204020203" pitchFamily="34" charset="0"/>
              </a:rPr>
              <a:t>6. ATLAS Control Room Shifts</a:t>
            </a:r>
            <a:endParaRPr lang="en-US"/>
          </a:p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79D02-3F2F-BF72-68AA-8E8D9815B3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818" y="3316804"/>
            <a:ext cx="4412830" cy="33096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DB1CCB-8FFE-2D5D-82E4-B0C35CEC70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43" y="3323986"/>
            <a:ext cx="4412830" cy="330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648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83171" y="2757942"/>
            <a:ext cx="8825659" cy="3261857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Old CIS techs leaving</a:t>
            </a:r>
          </a:p>
          <a:p>
            <a:pPr lvl="1"/>
            <a:r>
              <a:rPr lang="en-US" altLang="zh-CN" sz="1600" dirty="0">
                <a:latin typeface="Bahnschrift" panose="020B0502040204020203" pitchFamily="34" charset="0"/>
                <a:cs typeface="Times New Roman" panose="02020603050405020304" pitchFamily="18" charset="0"/>
              </a:rPr>
              <a:t>Katie left on July 25</a:t>
            </a:r>
          </a:p>
          <a:p>
            <a:pPr lvl="1"/>
            <a:r>
              <a:rPr lang="en-US" altLang="zh-CN" sz="1600" dirty="0">
                <a:latin typeface="Bahnschrift" panose="020B0502040204020203" pitchFamily="34" charset="0"/>
                <a:cs typeface="Times New Roman" panose="02020603050405020304" pitchFamily="18" charset="0"/>
              </a:rPr>
              <a:t>Dawit left on August 13</a:t>
            </a:r>
          </a:p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Prof. David Miller’s visit late June</a:t>
            </a:r>
          </a:p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Getting settled in the city</a:t>
            </a:r>
          </a:p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Learning/refreshing driving manual</a:t>
            </a:r>
          </a:p>
          <a:p>
            <a:endParaRPr lang="en-US" altLang="zh-CN" sz="20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56FBE-6CD8-B2C3-4C30-27FFBB9D076C}"/>
              </a:ext>
            </a:extLst>
          </p:cNvPr>
          <p:cNvSpPr txBox="1"/>
          <p:nvPr/>
        </p:nvSpPr>
        <p:spPr>
          <a:xfrm>
            <a:off x="0" y="0"/>
            <a:ext cx="12192000" cy="166199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 sz="4800" b="1">
                <a:solidFill>
                  <a:schemeClr val="bg1"/>
                </a:solidFill>
                <a:latin typeface="Bahnschrift" panose="020B0502040204020203" pitchFamily="34" charset="0"/>
              </a:rPr>
              <a:t>7. Life</a:t>
            </a:r>
            <a:endParaRPr lang="en-US"/>
          </a:p>
          <a:p>
            <a:pPr algn="ctr"/>
            <a:endParaRPr 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B5218E0-5DE0-60D3-F782-41EE5A13FB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790" y="2346311"/>
            <a:ext cx="4374473" cy="3280855"/>
          </a:xfrm>
          <a:prstGeom prst="rect">
            <a:avLst/>
          </a:prstGeom>
        </p:spPr>
      </p:pic>
      <p:sp>
        <p:nvSpPr>
          <p:cNvPr id="10" name="矩形 4">
            <a:extLst>
              <a:ext uri="{FF2B5EF4-FFF2-40B4-BE49-F238E27FC236}">
                <a16:creationId xmlns:a16="http://schemas.microsoft.com/office/drawing/2014/main" id="{10A9A6E1-059D-870B-F7FB-CE495D7E200E}"/>
              </a:ext>
            </a:extLst>
          </p:cNvPr>
          <p:cNvSpPr/>
          <p:nvPr/>
        </p:nvSpPr>
        <p:spPr>
          <a:xfrm>
            <a:off x="8105211" y="5619689"/>
            <a:ext cx="30476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Bahnschrift" panose="020B0502040204020203" pitchFamily="34" charset="0"/>
              </a:rPr>
              <a:t>June 29</a:t>
            </a:r>
            <a:r>
              <a:rPr lang="en-US" altLang="zh-CN" baseline="30000" dirty="0">
                <a:latin typeface="Bahnschrift" panose="020B0502040204020203" pitchFamily="34" charset="0"/>
              </a:rPr>
              <a:t>th</a:t>
            </a:r>
            <a:r>
              <a:rPr lang="en-US" altLang="zh-CN" dirty="0">
                <a:latin typeface="Bahnschrift" panose="020B0502040204020203" pitchFamily="34" charset="0"/>
              </a:rPr>
              <a:t> , </a:t>
            </a:r>
            <a:r>
              <a:rPr lang="en-US" altLang="zh-CN" sz="2000" dirty="0">
                <a:latin typeface="Bahnschrift" panose="020B0502040204020203" pitchFamily="34" charset="0"/>
              </a:rPr>
              <a:t>Dinner</a:t>
            </a:r>
            <a:r>
              <a:rPr lang="en-US" altLang="zh-CN" dirty="0">
                <a:latin typeface="Bahnschrift" panose="020B0502040204020203" pitchFamily="34" charset="0"/>
              </a:rPr>
              <a:t> at Luigi’s</a:t>
            </a:r>
            <a:endParaRPr lang="en-US" altLang="zh-CN" baseline="300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364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22848" y="2169791"/>
            <a:ext cx="9546304" cy="3822031"/>
          </a:xfrm>
        </p:spPr>
        <p:txBody>
          <a:bodyPr>
            <a:normAutofit lnSpcReduction="10000"/>
          </a:bodyPr>
          <a:lstStyle/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altLang="zh-CN" sz="2000" dirty="0">
                <a:solidFill>
                  <a:srgbClr val="404040"/>
                </a:solidFill>
                <a:latin typeface="Bahnschrift" panose="020B0502040204020203" pitchFamily="34" charset="0"/>
                <a:cs typeface="Times New Roman" panose="02020603050405020304" pitchFamily="18" charset="0"/>
              </a:rPr>
              <a:t>CIS Constant Updates</a:t>
            </a:r>
            <a:endParaRPr lang="en-US" altLang="zh-CN" sz="1600" dirty="0">
              <a:solidFill>
                <a:srgbClr val="404040"/>
              </a:solidFill>
              <a:latin typeface="Bahnschrift" panose="020B0502040204020203" pitchFamily="34" charset="0"/>
              <a:cs typeface="Times New Roman" panose="02020603050405020304" pitchFamily="18" charset="0"/>
            </a:endParaRPr>
          </a:p>
          <a:p>
            <a:pPr marL="781200" lvl="1" indent="-457200">
              <a:lnSpc>
                <a:spcPct val="90000"/>
              </a:lnSpc>
              <a:buFont typeface="+mj-lt"/>
              <a:buAutoNum type="alphaLcPeriod"/>
            </a:pPr>
            <a:r>
              <a:rPr lang="en-US" altLang="zh-CN" sz="2000" dirty="0">
                <a:solidFill>
                  <a:srgbClr val="404040"/>
                </a:solidFill>
                <a:latin typeface="Bahnschrift" panose="020B0502040204020203" pitchFamily="34" charset="0"/>
                <a:cs typeface="Times New Roman" panose="02020603050405020304" pitchFamily="18" charset="0"/>
              </a:rPr>
              <a:t>Summary of CIS</a:t>
            </a:r>
          </a:p>
          <a:p>
            <a:pPr marL="781200" lvl="1" indent="-457200">
              <a:lnSpc>
                <a:spcPct val="90000"/>
              </a:lnSpc>
              <a:buFont typeface="+mj-lt"/>
              <a:buAutoNum type="alphaLcPeriod"/>
            </a:pPr>
            <a:r>
              <a:rPr lang="en-US" altLang="zh-CN" sz="2000" dirty="0">
                <a:solidFill>
                  <a:srgbClr val="404040"/>
                </a:solidFill>
                <a:latin typeface="Bahnschrift" panose="020B0502040204020203" pitchFamily="34" charset="0"/>
                <a:cs typeface="Times New Roman" panose="02020603050405020304" pitchFamily="18" charset="0"/>
              </a:rPr>
              <a:t>June 23 – July 14</a:t>
            </a:r>
          </a:p>
          <a:p>
            <a:pPr marL="781200" lvl="1" indent="-457200">
              <a:lnSpc>
                <a:spcPct val="90000"/>
              </a:lnSpc>
              <a:buFont typeface="+mj-lt"/>
              <a:buAutoNum type="alphaLcPeriod"/>
            </a:pPr>
            <a:r>
              <a:rPr lang="en-US" altLang="zh-CN" sz="2000" dirty="0">
                <a:solidFill>
                  <a:srgbClr val="404040"/>
                </a:solidFill>
                <a:latin typeface="Bahnschrift" panose="020B0502040204020203" pitchFamily="34" charset="0"/>
                <a:cs typeface="Times New Roman" panose="02020603050405020304" pitchFamily="18" charset="0"/>
              </a:rPr>
              <a:t>July 15 – August 9</a:t>
            </a:r>
          </a:p>
          <a:p>
            <a:pPr marL="781200" lvl="1" indent="-457200">
              <a:lnSpc>
                <a:spcPct val="90000"/>
              </a:lnSpc>
              <a:buFont typeface="+mj-lt"/>
              <a:buAutoNum type="alphaLcPeriod"/>
            </a:pPr>
            <a:r>
              <a:rPr lang="en-US" altLang="zh-CN" sz="2000" dirty="0">
                <a:solidFill>
                  <a:srgbClr val="404040"/>
                </a:solidFill>
                <a:latin typeface="Bahnschrift" panose="020B0502040204020203" pitchFamily="34" charset="0"/>
                <a:cs typeface="Times New Roman" panose="02020603050405020304" pitchFamily="18" charset="0"/>
              </a:rPr>
              <a:t>Performance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altLang="zh-CN" sz="2000" dirty="0">
                <a:solidFill>
                  <a:srgbClr val="404040"/>
                </a:solidFill>
                <a:latin typeface="Bahnschrift" panose="020B0502040204020203" pitchFamily="34" charset="0"/>
                <a:cs typeface="Times New Roman" panose="02020603050405020304" pitchFamily="18" charset="0"/>
              </a:rPr>
              <a:t>Low Voltage Power Supply / Detector Control System Monitoring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altLang="zh-CN" sz="2000" dirty="0">
                <a:solidFill>
                  <a:srgbClr val="404040"/>
                </a:solidFill>
                <a:latin typeface="Bahnschrift" panose="020B0502040204020203" pitchFamily="34" charset="0"/>
                <a:cs typeface="Times New Roman" panose="02020603050405020304" pitchFamily="18" charset="0"/>
              </a:rPr>
              <a:t>L1 Trigger System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altLang="zh-CN" sz="2000" dirty="0">
                <a:solidFill>
                  <a:srgbClr val="404040"/>
                </a:solidFill>
                <a:latin typeface="Bahnschrift" panose="020B0502040204020203" pitchFamily="34" charset="0"/>
                <a:cs typeface="Times New Roman" panose="02020603050405020304" pitchFamily="18" charset="0"/>
              </a:rPr>
              <a:t>Fast Calo Simulation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altLang="zh-CN" sz="2000" dirty="0">
                <a:solidFill>
                  <a:srgbClr val="404040"/>
                </a:solidFill>
                <a:latin typeface="Bahnschrift" panose="020B0502040204020203" pitchFamily="34" charset="0"/>
                <a:cs typeface="Times New Roman" panose="02020603050405020304" pitchFamily="18" charset="0"/>
              </a:rPr>
              <a:t>Test Beam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altLang="zh-CN" sz="2000" dirty="0">
                <a:solidFill>
                  <a:srgbClr val="404040"/>
                </a:solidFill>
                <a:latin typeface="Bahnschrift" panose="020B0502040204020203" pitchFamily="34" charset="0"/>
                <a:cs typeface="Times New Roman" panose="02020603050405020304" pitchFamily="18" charset="0"/>
              </a:rPr>
              <a:t>ATLAS Control Room Shifts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altLang="zh-CN" sz="2000" dirty="0">
                <a:solidFill>
                  <a:srgbClr val="404040"/>
                </a:solidFill>
                <a:latin typeface="Bahnschrift" panose="020B0502040204020203" pitchFamily="34" charset="0"/>
                <a:cs typeface="Times New Roman" panose="02020603050405020304" pitchFamily="18" charset="0"/>
              </a:rPr>
              <a:t>Life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56FBE-6CD8-B2C3-4C30-27FFBB9D076C}"/>
              </a:ext>
            </a:extLst>
          </p:cNvPr>
          <p:cNvSpPr txBox="1"/>
          <p:nvPr/>
        </p:nvSpPr>
        <p:spPr>
          <a:xfrm>
            <a:off x="0" y="0"/>
            <a:ext cx="12192000" cy="193899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Bahnschrift" panose="020B0502040204020203" pitchFamily="34" charset="0"/>
              </a:rPr>
              <a:t>Outline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221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8156FBE-6CD8-B2C3-4C30-27FFBB9D076C}"/>
              </a:ext>
            </a:extLst>
          </p:cNvPr>
          <p:cNvSpPr txBox="1"/>
          <p:nvPr/>
        </p:nvSpPr>
        <p:spPr>
          <a:xfrm>
            <a:off x="0" y="0"/>
            <a:ext cx="12192000" cy="166199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Bahnschrift" panose="020B0502040204020203" pitchFamily="34" charset="0"/>
              </a:rPr>
              <a:t>7. Life (More Pictures)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DD1D3-0FDF-41C5-2BD9-26D264170EBC}"/>
              </a:ext>
            </a:extLst>
          </p:cNvPr>
          <p:cNvSpPr txBox="1"/>
          <p:nvPr/>
        </p:nvSpPr>
        <p:spPr>
          <a:xfrm>
            <a:off x="1545255" y="5342021"/>
            <a:ext cx="3528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dirty="0">
                <a:latin typeface="Bahnschrift" panose="020B0502040204020203" pitchFamily="34" charset="0"/>
                <a:cs typeface="Times New Roman" panose="02020603050405020304" pitchFamily="18" charset="0"/>
              </a:rPr>
              <a:t>At Bains des </a:t>
            </a:r>
            <a:r>
              <a:rPr lang="en-US" altLang="zh-CN" dirty="0" err="1">
                <a:latin typeface="Bahnschrift" panose="020B0502040204020203" pitchFamily="34" charset="0"/>
                <a:cs typeface="Times New Roman" panose="02020603050405020304" pitchFamily="18" charset="0"/>
              </a:rPr>
              <a:t>Pâquis</a:t>
            </a:r>
            <a:r>
              <a:rPr lang="en-US" altLang="zh-CN" dirty="0">
                <a:latin typeface="Bahnschrift" panose="020B0502040204020203" pitchFamily="34" charset="0"/>
                <a:cs typeface="Times New Roman" panose="02020603050405020304" pitchFamily="18" charset="0"/>
              </a:rPr>
              <a:t> </a:t>
            </a:r>
            <a:endParaRPr lang="en-US" altLang="zh-CN" sz="18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picture containing person, outdoor&#10;&#10;Description automatically generated">
            <a:extLst>
              <a:ext uri="{FF2B5EF4-FFF2-40B4-BE49-F238E27FC236}">
                <a16:creationId xmlns:a16="http://schemas.microsoft.com/office/drawing/2014/main" id="{5C261910-5ECD-8F30-3F21-03C2FC3AB6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45255" y="2741972"/>
            <a:ext cx="3433021" cy="25747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7C1231-1E2B-E667-FFF6-D5CF68021DD7}"/>
              </a:ext>
            </a:extLst>
          </p:cNvPr>
          <p:cNvSpPr txBox="1"/>
          <p:nvPr/>
        </p:nvSpPr>
        <p:spPr>
          <a:xfrm>
            <a:off x="7118036" y="2418806"/>
            <a:ext cx="35287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dirty="0">
                <a:latin typeface="Bahnschrift" panose="020B0502040204020203" pitchFamily="34" charset="0"/>
                <a:cs typeface="Times New Roman" panose="02020603050405020304" pitchFamily="18" charset="0"/>
              </a:rPr>
              <a:t>Peter playing the carillon at Cathedrale St.-Pierre</a:t>
            </a:r>
            <a:endParaRPr lang="en-US" altLang="zh-CN" sz="18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A person playing a piano&#10;&#10;Description automatically generated with medium confidence">
            <a:extLst>
              <a:ext uri="{FF2B5EF4-FFF2-40B4-BE49-F238E27FC236}">
                <a16:creationId xmlns:a16="http://schemas.microsoft.com/office/drawing/2014/main" id="{EC187334-EB6F-03A1-7F5E-CAF49951E0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894" y="3135735"/>
            <a:ext cx="2059813" cy="2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79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83171" y="2757942"/>
            <a:ext cx="8825659" cy="326185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20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56FBE-6CD8-B2C3-4C30-27FFBB9D076C}"/>
              </a:ext>
            </a:extLst>
          </p:cNvPr>
          <p:cNvSpPr txBox="1"/>
          <p:nvPr/>
        </p:nvSpPr>
        <p:spPr>
          <a:xfrm>
            <a:off x="0" y="0"/>
            <a:ext cx="12192000" cy="166199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Bahnschrift" panose="020B0502040204020203" pitchFamily="34" charset="0"/>
              </a:rPr>
              <a:t>8. Questions?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303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8156FBE-6CD8-B2C3-4C30-27FFBB9D076C}"/>
              </a:ext>
            </a:extLst>
          </p:cNvPr>
          <p:cNvSpPr txBox="1"/>
          <p:nvPr/>
        </p:nvSpPr>
        <p:spPr>
          <a:xfrm>
            <a:off x="0" y="0"/>
            <a:ext cx="12192000" cy="830996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Bahnschrift" panose="020B0502040204020203" pitchFamily="34" charset="0"/>
              </a:rPr>
              <a:t>Thank you for your attention </a:t>
            </a:r>
            <a:r>
              <a:rPr lang="en-US" sz="4800" b="1" dirty="0">
                <a:solidFill>
                  <a:schemeClr val="bg1"/>
                </a:solidFill>
                <a:latin typeface="Bahnschrift" panose="020B0502040204020203" pitchFamily="34" charset="0"/>
                <a:sym typeface="Wingdings" panose="05000000000000000000" pitchFamily="2" charset="2"/>
              </a:rPr>
              <a:t></a:t>
            </a:r>
          </a:p>
          <a:p>
            <a:pPr algn="ctr"/>
            <a:endParaRPr lang="en-US" sz="48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endParaRPr lang="en-US" sz="48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endParaRPr lang="en-US" sz="48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endParaRPr lang="en-US" sz="48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endParaRPr lang="en-US" sz="48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endParaRPr lang="en-US" sz="48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796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46307" y="2422187"/>
            <a:ext cx="8385242" cy="3881335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Use known input charge to calibrate ADC counts of front-end electronics</a:t>
            </a:r>
          </a:p>
          <a:p>
            <a:pPr lvl="1"/>
            <a:r>
              <a:rPr lang="en-US" altLang="zh-CN" sz="1600" dirty="0">
                <a:latin typeface="Bahnschrift" panose="020B0502040204020203" pitchFamily="34" charset="0"/>
                <a:cs typeface="Times New Roman" panose="02020603050405020304" pitchFamily="18" charset="0"/>
              </a:rPr>
              <a:t>3-in-1 cards contain 5,100 pF capacitors</a:t>
            </a:r>
          </a:p>
          <a:p>
            <a:pPr lvl="1"/>
            <a:r>
              <a:rPr lang="en-US" altLang="zh-CN" sz="1600" dirty="0">
                <a:latin typeface="Bahnschrift" panose="020B0502040204020203" pitchFamily="34" charset="0"/>
                <a:cs typeface="Times New Roman" panose="02020603050405020304" pitchFamily="18" charset="0"/>
              </a:rPr>
              <a:t>Input known charge 60 times, sample each pulse 7 times </a:t>
            </a:r>
            <a:r>
              <a:rPr lang="en-US" altLang="zh-CN" sz="1600" dirty="0">
                <a:latin typeface="Bahnschrift" panose="020B0502040204020203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pulse amplitude</a:t>
            </a:r>
          </a:p>
          <a:p>
            <a:pPr lvl="1"/>
            <a:r>
              <a:rPr lang="en-US" altLang="zh-CN" sz="1600" dirty="0">
                <a:latin typeface="Bahnschrift" panose="020B0502040204020203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Fit mean pulse amplitude (in ADC counts) to injected charge</a:t>
            </a:r>
          </a:p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CIS calibration runs are taken between ATLAS runs, roughly 3 times per week</a:t>
            </a:r>
          </a:p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Use TUCS to analyze data for recent runs and identify DQ issues in channels</a:t>
            </a:r>
          </a:p>
          <a:p>
            <a:pPr lvl="1"/>
            <a:r>
              <a:rPr lang="en-US" altLang="zh-CN" sz="1600" dirty="0">
                <a:latin typeface="Bahnschrift" panose="020B0502040204020203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Monitor individual channels: drifting, high scatter, half-gain?</a:t>
            </a:r>
          </a:p>
          <a:p>
            <a:pPr lvl="1"/>
            <a:r>
              <a:rPr lang="en-US" altLang="zh-CN" sz="1600" dirty="0">
                <a:latin typeface="Bahnschrift" panose="020B0502040204020203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Monitor overall performance: percent change, long-term stability, RMS/mean</a:t>
            </a:r>
          </a:p>
          <a:p>
            <a:pPr lvl="1"/>
            <a:r>
              <a:rPr lang="en-US" altLang="zh-CN" sz="1600" dirty="0">
                <a:latin typeface="Bahnschrift" panose="020B0502040204020203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Upload new constants to database</a:t>
            </a:r>
            <a:endParaRPr lang="en-US" altLang="zh-CN" sz="16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  <a:p>
            <a:pPr lvl="1"/>
            <a:endParaRPr lang="en-US" altLang="zh-CN" sz="16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56FBE-6CD8-B2C3-4C30-27FFBB9D076C}"/>
              </a:ext>
            </a:extLst>
          </p:cNvPr>
          <p:cNvSpPr txBox="1"/>
          <p:nvPr/>
        </p:nvSpPr>
        <p:spPr>
          <a:xfrm>
            <a:off x="0" y="0"/>
            <a:ext cx="12192000" cy="193899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Bahnschrift" panose="020B0502040204020203" pitchFamily="34" charset="0"/>
              </a:rPr>
              <a:t>1.a. Summary of CIS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C5520B-540A-0816-A8FA-6EFF5005B6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24" t="18252" r="57154" b="53475"/>
          <a:stretch/>
        </p:blipFill>
        <p:spPr>
          <a:xfrm>
            <a:off x="9092121" y="208732"/>
            <a:ext cx="2775624" cy="20415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273B56-F5CC-DEB9-1BAA-66C6AC581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15" t="19338" r="16463" b="54422"/>
          <a:stretch/>
        </p:blipFill>
        <p:spPr>
          <a:xfrm>
            <a:off x="9092121" y="2570247"/>
            <a:ext cx="2775624" cy="18947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EF2056-D355-BA1A-D227-869F3E3FB1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82" t="47092" r="53883" b="24965"/>
          <a:stretch/>
        </p:blipFill>
        <p:spPr>
          <a:xfrm>
            <a:off x="9020782" y="4636951"/>
            <a:ext cx="2986391" cy="214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619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2254425"/>
            <a:ext cx="5486400" cy="4354232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Transition from last generation of Katie and Dawit to Peter and Jacky</a:t>
            </a:r>
          </a:p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163 Channels in update</a:t>
            </a:r>
          </a:p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Many timing changes in the middle of June caused bad runs (see Amplitude-Charge ratio plots). Visible as step function in plots of constant for each module</a:t>
            </a:r>
          </a:p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Took runs instead from near the end of June for better statistics</a:t>
            </a:r>
          </a:p>
          <a:p>
            <a:pPr lvl="1"/>
            <a:endParaRPr lang="en-US" altLang="zh-CN" sz="16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  <a:p>
            <a:pPr lvl="1"/>
            <a:endParaRPr lang="zh-CN" altLang="en-US" sz="16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56FBE-6CD8-B2C3-4C30-27FFBB9D076C}"/>
              </a:ext>
            </a:extLst>
          </p:cNvPr>
          <p:cNvSpPr txBox="1"/>
          <p:nvPr/>
        </p:nvSpPr>
        <p:spPr>
          <a:xfrm>
            <a:off x="0" y="0"/>
            <a:ext cx="12192000" cy="193899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Bahnschrift" panose="020B0502040204020203" pitchFamily="34" charset="0"/>
              </a:rPr>
              <a:t>1.b. CIS Constant Update: June 23-July 14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552B34-5D9D-4FDC-D4CF-FB9C493D2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980" y="2254425"/>
            <a:ext cx="5922440" cy="403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391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8156FBE-6CD8-B2C3-4C30-27FFBB9D076C}"/>
              </a:ext>
            </a:extLst>
          </p:cNvPr>
          <p:cNvSpPr txBox="1"/>
          <p:nvPr/>
        </p:nvSpPr>
        <p:spPr>
          <a:xfrm>
            <a:off x="0" y="0"/>
            <a:ext cx="12192000" cy="193899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Bahnschrift" panose="020B0502040204020203" pitchFamily="34" charset="0"/>
              </a:rPr>
              <a:t>1.b. CIS Constant Update: June 23-July 14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019A7C6-C4D7-A8AC-5294-D639A6690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233" y="2115081"/>
            <a:ext cx="5468471" cy="394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18BC63D-8949-0FBE-9F4E-1F12CF709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15081"/>
            <a:ext cx="6096000" cy="439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EEF3C5-8256-8F2A-6A8A-208DC1FCB930}"/>
              </a:ext>
            </a:extLst>
          </p:cNvPr>
          <p:cNvSpPr txBox="1"/>
          <p:nvPr/>
        </p:nvSpPr>
        <p:spPr>
          <a:xfrm>
            <a:off x="1235242" y="6240379"/>
            <a:ext cx="3994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Drifting channel, marked as bad CIS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E2495C-1755-C538-5286-272AD1BCA1F5}"/>
              </a:ext>
            </a:extLst>
          </p:cNvPr>
          <p:cNvSpPr txBox="1"/>
          <p:nvPr/>
        </p:nvSpPr>
        <p:spPr>
          <a:xfrm>
            <a:off x="6753727" y="62744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High-scatter channel, marked as bad </a:t>
            </a:r>
            <a:r>
              <a:rPr lang="en-US" dirty="0">
                <a:latin typeface="Bahnschrift" panose="020B0502040204020203" pitchFamily="34" charset="0"/>
              </a:rPr>
              <a:t>CIS</a:t>
            </a:r>
          </a:p>
        </p:txBody>
      </p:sp>
    </p:spTree>
    <p:extLst>
      <p:ext uri="{BB962C8B-B14F-4D97-AF65-F5344CB8AC3E}">
        <p14:creationId xmlns:p14="http://schemas.microsoft.com/office/powerpoint/2010/main" val="1181761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83170" y="2052090"/>
            <a:ext cx="8825659" cy="3261857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We presented these results at the Thursday Tile Maintenance meeting. Database will be updated by Tuesday.</a:t>
            </a:r>
          </a:p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Only 26 channels in update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56FBE-6CD8-B2C3-4C30-27FFBB9D076C}"/>
              </a:ext>
            </a:extLst>
          </p:cNvPr>
          <p:cNvSpPr txBox="1"/>
          <p:nvPr/>
        </p:nvSpPr>
        <p:spPr>
          <a:xfrm>
            <a:off x="0" y="0"/>
            <a:ext cx="12192000" cy="193899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Bahnschrift" panose="020B0502040204020203" pitchFamily="34" charset="0"/>
              </a:rPr>
              <a:t>1.c. CIS Constant Update: July 14 – August 8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425E818-A7F1-4491-610C-EA5ADF5DC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804" y="3268482"/>
            <a:ext cx="5056161" cy="364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450AE1A-35E6-D730-DE80-17EE41C85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85" y="3268482"/>
            <a:ext cx="5056161" cy="364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45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83170" y="2052090"/>
            <a:ext cx="8825659" cy="3261857"/>
          </a:xfrm>
        </p:spPr>
        <p:txBody>
          <a:bodyPr>
            <a:normAutofit/>
          </a:bodyPr>
          <a:lstStyle/>
          <a:p>
            <a:endParaRPr lang="en-US" altLang="zh-CN" sz="20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56FBE-6CD8-B2C3-4C30-27FFBB9D076C}"/>
              </a:ext>
            </a:extLst>
          </p:cNvPr>
          <p:cNvSpPr txBox="1"/>
          <p:nvPr/>
        </p:nvSpPr>
        <p:spPr>
          <a:xfrm>
            <a:off x="0" y="0"/>
            <a:ext cx="12192000" cy="193899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Bahnschrift" panose="020B0502040204020203" pitchFamily="34" charset="0"/>
              </a:rPr>
              <a:t>1.d. Performance: DB % Change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17C326D-115F-6CF1-9547-5F6D2585E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88" y="2052088"/>
            <a:ext cx="5574711" cy="401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B6980281-3203-BAC8-CE5A-365A9BC2A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052089"/>
            <a:ext cx="5574711" cy="401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1DBDD4-DBA4-B0C4-49F2-3D5477BB52D3}"/>
              </a:ext>
            </a:extLst>
          </p:cNvPr>
          <p:cNvSpPr txBox="1"/>
          <p:nvPr/>
        </p:nvSpPr>
        <p:spPr>
          <a:xfrm>
            <a:off x="790115" y="5993132"/>
            <a:ext cx="3994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% change in database values, June 23 – July 14 (163 channels)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4A9C81-6246-FA88-4377-EEF578795DA2}"/>
              </a:ext>
            </a:extLst>
          </p:cNvPr>
          <p:cNvSpPr txBox="1"/>
          <p:nvPr/>
        </p:nvSpPr>
        <p:spPr>
          <a:xfrm>
            <a:off x="7407401" y="5993132"/>
            <a:ext cx="3994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% change in database values, July 14 – August 8 (25 channels)</a:t>
            </a:r>
          </a:p>
        </p:txBody>
      </p:sp>
    </p:spTree>
    <p:extLst>
      <p:ext uri="{BB962C8B-B14F-4D97-AF65-F5344CB8AC3E}">
        <p14:creationId xmlns:p14="http://schemas.microsoft.com/office/powerpoint/2010/main" val="1224389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4380" y="2003920"/>
            <a:ext cx="3384884" cy="5150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Example: July 14- August 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56FBE-6CD8-B2C3-4C30-27FFBB9D076C}"/>
              </a:ext>
            </a:extLst>
          </p:cNvPr>
          <p:cNvSpPr txBox="1"/>
          <p:nvPr/>
        </p:nvSpPr>
        <p:spPr>
          <a:xfrm>
            <a:off x="0" y="0"/>
            <a:ext cx="12192000" cy="193899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 sz="4800" b="1">
                <a:solidFill>
                  <a:schemeClr val="bg1"/>
                </a:solidFill>
                <a:latin typeface="Bahnschrift" panose="020B0502040204020203" pitchFamily="34" charset="0"/>
              </a:rPr>
              <a:t>1.d. Performance: Distribution by Channel</a:t>
            </a:r>
          </a:p>
          <a:p>
            <a:pPr algn="ctr"/>
            <a:endParaRPr lang="en-US"/>
          </a:p>
          <a:p>
            <a:pPr algn="ctr"/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13291DA-D039-7BC5-66D7-55BB1FF62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73" y="2690278"/>
            <a:ext cx="5036991" cy="363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>
            <a:extLst>
              <a:ext uri="{FF2B5EF4-FFF2-40B4-BE49-F238E27FC236}">
                <a16:creationId xmlns:a16="http://schemas.microsoft.com/office/drawing/2014/main" id="{49DE654E-EFF0-9F85-8443-411D3B99E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138" y="2667058"/>
            <a:ext cx="5101389" cy="367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921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8156FBE-6CD8-B2C3-4C30-27FFBB9D076C}"/>
              </a:ext>
            </a:extLst>
          </p:cNvPr>
          <p:cNvSpPr txBox="1"/>
          <p:nvPr/>
        </p:nvSpPr>
        <p:spPr>
          <a:xfrm>
            <a:off x="0" y="0"/>
            <a:ext cx="12192000" cy="193899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Bahnschrift" panose="020B0502040204020203" pitchFamily="34" charset="0"/>
              </a:rPr>
              <a:t>1.d. Performance: RMS/Mean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1FFCE48-49AE-2B6F-D467-E1E40E820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690" y="2402050"/>
            <a:ext cx="5289671" cy="3814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7B107E2-132A-A518-08C6-D1A6F967E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27" y="2402049"/>
            <a:ext cx="5289672" cy="381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647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619</TotalTime>
  <Words>821</Words>
  <Application>Microsoft Office PowerPoint</Application>
  <PresentationFormat>宽屏</PresentationFormat>
  <Paragraphs>179</Paragraphs>
  <Slides>22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Roboto</vt:lpstr>
      <vt:lpstr>等线</vt:lpstr>
      <vt:lpstr>Arial</vt:lpstr>
      <vt:lpstr>Bahnschrift</vt:lpstr>
      <vt:lpstr>Calibri</vt:lpstr>
      <vt:lpstr>Calibri Light</vt:lpstr>
      <vt:lpstr>Cambria Math</vt:lpstr>
      <vt:lpstr>Times New Roman</vt:lpstr>
      <vt:lpstr>Wingdings</vt:lpstr>
      <vt:lpstr>Office Theme</vt:lpstr>
      <vt:lpstr>CIS Tech Update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 Tech Update</dc:title>
  <dc:creator>Jacky Li</dc:creator>
  <cp:lastModifiedBy>Jacky Li</cp:lastModifiedBy>
  <cp:revision>21</cp:revision>
  <dcterms:created xsi:type="dcterms:W3CDTF">2022-08-11T10:20:40Z</dcterms:created>
  <dcterms:modified xsi:type="dcterms:W3CDTF">2022-08-15T13:27:34Z</dcterms:modified>
</cp:coreProperties>
</file>